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Roboto" panose="020B060402020202020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7" d="100"/>
          <a:sy n="137" d="100"/>
        </p:scale>
        <p:origin x="144" y="2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my design philosophy centers around creating an exhilarating yet safe ride. I believe a successful roller coaster should offer a balance of thrill and safety. Those who come to ride it need to have the peace of mind that it is safe, while still allowing their brains to recognize danger. This provides riders with an adrenaline rush which will allow them to enjoy the ride more. Additionally, I believe the attraction should be aesthetically pleasing so that it attracts attention of those in the park. </a:t>
            </a:r>
            <a:endParaRPr>
              <a:solidFill>
                <a:schemeClr val="dk1"/>
              </a:solidFill>
            </a:endParaRPr>
          </a:p>
          <a:p>
            <a:pPr marL="0" lvl="0" indent="0" algn="l" rtl="0">
              <a:spcBef>
                <a:spcPts val="0"/>
              </a:spcBef>
              <a:spcAft>
                <a:spcPts val="0"/>
              </a:spcAft>
              <a:buNone/>
            </a:pPr>
            <a:endParaRPr sz="1200">
              <a:solidFill>
                <a:srgbClr val="D1D5DB"/>
              </a:solidFill>
              <a:highlight>
                <a:srgbClr val="343541"/>
              </a:highlight>
              <a:latin typeface="Roboto"/>
              <a:ea typeface="Roboto"/>
              <a:cs typeface="Roboto"/>
              <a:sym typeface="Roboto"/>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ad12ca7887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ad12ca7887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believe I created a roller coaster that met my two main goals: safe and fun. I think this ride would be very fun to ride, however, I’m not sure if I personally would enjoy the back to back loops. If i were to create another roller coaster, I would make more hills. I may add a few little ones and a couple more large ones that build anticipation as it rises up the hill. I would ensure each step of the way that safety remains the priority and that I do not get wrapped up in trying to make it fun. Thank you!</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ad12ca7887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ad12ca7887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My favorite roller coaster is the Incredicoaster at California Adventure which is at Disneyland. It has hills reaching heights of 121 feet. This is not too tall, however, it moves fast. It has one loop and 3 hills as well as a ton of curves. The ride lasts 3 mins which makes the line more than worth it. Its maximum speed is 55 mph, but when you are on it, you feel as if you’re going 100 mph. I think I have realized I prefer fast rollercoasters, but not insanely high. There is a rollercoaster in New Jersey called the Kingda Ka that reaches a height of 456 feet! In my opinion this is far too high, but i know there are some people who enjoy a thrill like that.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ad12ca788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ad12ca788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Unfortunately, my image would not upload well and it looks a bit distorted. I think you guys can get the idea though. For my design I decided to create one steep hill with a quick drop that goes straight into two loops. Prior to dropping down the hill, the cart stops. This builds anticipation for the rest of the ride. It reaches a maximum height of 140 ft which is the equivalent to 42.672 meters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ad12ca788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ad12ca788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595959"/>
                </a:solidFill>
              </a:rPr>
              <a:t>The chain lift took 10.668 seconds to reach the top of the hill as it was traveling at 4 meters per second. The conversion factor to change ft to meters is .3048 ft per meter. 140ft x .3048 ft/m = 42.672 m</a:t>
            </a:r>
            <a:endParaRPr>
              <a:solidFill>
                <a:srgbClr val="595959"/>
              </a:solidFill>
            </a:endParaRPr>
          </a:p>
          <a:p>
            <a:pPr marL="0" lvl="0" indent="0" algn="ctr" rtl="0">
              <a:spcBef>
                <a:spcPts val="0"/>
              </a:spcBef>
              <a:spcAft>
                <a:spcPts val="0"/>
              </a:spcAft>
              <a:buNone/>
            </a:pPr>
            <a:r>
              <a:rPr lang="en">
                <a:solidFill>
                  <a:srgbClr val="595959"/>
                </a:solidFill>
              </a:rPr>
              <a:t>42.672 m / 4 m/s = 10.668 seconds. Typically, I would say a longer build up for the big moment and the big drop is necessary. However, 10 seconds is a significant time to wait when the anticipation is building. </a:t>
            </a:r>
            <a:endParaRPr>
              <a:solidFill>
                <a:srgbClr val="595959"/>
              </a:solidFill>
            </a:endParaRPr>
          </a:p>
          <a:p>
            <a:pPr marL="0" lvl="0" indent="0" algn="ctr" rtl="0">
              <a:spcBef>
                <a:spcPts val="0"/>
              </a:spcBef>
              <a:spcAft>
                <a:spcPts val="0"/>
              </a:spcAft>
              <a:buClr>
                <a:schemeClr val="dk1"/>
              </a:buClr>
              <a:buSzPts val="1100"/>
              <a:buFont typeface="Arial"/>
              <a:buNone/>
            </a:pPr>
            <a:endParaRPr>
              <a:solidFill>
                <a:srgbClr val="595959"/>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ad12ca7887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ad12ca7887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595959"/>
                </a:solidFill>
              </a:rPr>
              <a:t>The mass in kg of my cart is 5000 plus 12 75 kg people. 5000 kg + 12(75 kg) = 5900 kg</a:t>
            </a:r>
            <a:endParaRPr>
              <a:solidFill>
                <a:srgbClr val="595959"/>
              </a:solidFill>
            </a:endParaRPr>
          </a:p>
          <a:p>
            <a:pPr marL="0" lvl="0" indent="0" algn="ctr" rtl="0">
              <a:spcBef>
                <a:spcPts val="0"/>
              </a:spcBef>
              <a:spcAft>
                <a:spcPts val="0"/>
              </a:spcAft>
              <a:buNone/>
            </a:pPr>
            <a:r>
              <a:rPr lang="en">
                <a:solidFill>
                  <a:srgbClr val="595959"/>
                </a:solidFill>
              </a:rPr>
              <a:t>This mass can be used to find the potential energy gained by the cart as it reached the top of the hill. </a:t>
            </a:r>
            <a:endParaRPr>
              <a:solidFill>
                <a:srgbClr val="595959"/>
              </a:solidFill>
            </a:endParaRPr>
          </a:p>
          <a:p>
            <a:pPr marL="0" lvl="0" indent="0" algn="ctr" rtl="0">
              <a:spcBef>
                <a:spcPts val="0"/>
              </a:spcBef>
              <a:spcAft>
                <a:spcPts val="0"/>
              </a:spcAft>
              <a:buNone/>
            </a:pPr>
            <a:r>
              <a:rPr lang="en">
                <a:solidFill>
                  <a:srgbClr val="595959"/>
                </a:solidFill>
              </a:rPr>
              <a:t>PE = 5900 kg x 9.8 m/s^2 x 42.672 m </a:t>
            </a:r>
            <a:endParaRPr>
              <a:solidFill>
                <a:srgbClr val="595959"/>
              </a:solidFill>
            </a:endParaRPr>
          </a:p>
          <a:p>
            <a:pPr marL="0" lvl="0" indent="0" algn="ctr" rtl="0">
              <a:spcBef>
                <a:spcPts val="0"/>
              </a:spcBef>
              <a:spcAft>
                <a:spcPts val="0"/>
              </a:spcAft>
              <a:buNone/>
            </a:pPr>
            <a:r>
              <a:rPr lang="en">
                <a:solidFill>
                  <a:srgbClr val="595959"/>
                </a:solidFill>
              </a:rPr>
              <a:t>PE = 2,669,812 J</a:t>
            </a:r>
            <a:endParaRPr>
              <a:solidFill>
                <a:srgbClr val="595959"/>
              </a:solidFill>
            </a:endParaRPr>
          </a:p>
          <a:p>
            <a:pPr marL="0" lvl="0" indent="0" algn="l" rtl="0">
              <a:spcBef>
                <a:spcPts val="0"/>
              </a:spcBef>
              <a:spcAft>
                <a:spcPts val="0"/>
              </a:spcAft>
              <a:buNone/>
            </a:pPr>
            <a:endParaRPr>
              <a:solidFill>
                <a:srgbClr val="595959"/>
              </a:solidFill>
            </a:endParaRPr>
          </a:p>
          <a:p>
            <a:pPr marL="0" lvl="0" indent="0" algn="ctr" rtl="0">
              <a:spcBef>
                <a:spcPts val="0"/>
              </a:spcBef>
              <a:spcAft>
                <a:spcPts val="0"/>
              </a:spcAft>
              <a:buClr>
                <a:schemeClr val="dk1"/>
              </a:buClr>
              <a:buSzPts val="1100"/>
              <a:buFont typeface="Arial"/>
              <a:buNone/>
            </a:pPr>
            <a:endParaRPr sz="1800">
              <a:solidFill>
                <a:srgbClr val="595959"/>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ad12ca7887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ad12ca7887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Power is a simple formula of energy over time. </a:t>
            </a:r>
            <a:r>
              <a:rPr lang="en">
                <a:solidFill>
                  <a:srgbClr val="595959"/>
                </a:solidFill>
              </a:rPr>
              <a:t>Since we have now calculated our potential energy and the time it took to reach the top, it is simple to find the power necessary. </a:t>
            </a:r>
            <a:endParaRPr>
              <a:solidFill>
                <a:srgbClr val="595959"/>
              </a:solidFill>
            </a:endParaRPr>
          </a:p>
          <a:p>
            <a:pPr marL="0" lvl="0" indent="0" algn="ctr" rtl="0">
              <a:spcBef>
                <a:spcPts val="0"/>
              </a:spcBef>
              <a:spcAft>
                <a:spcPts val="0"/>
              </a:spcAft>
              <a:buClr>
                <a:schemeClr val="dk1"/>
              </a:buClr>
              <a:buSzPts val="1100"/>
              <a:buFont typeface="Arial"/>
              <a:buNone/>
            </a:pPr>
            <a:endParaRPr>
              <a:solidFill>
                <a:srgbClr val="595959"/>
              </a:solidFill>
            </a:endParaRPr>
          </a:p>
          <a:p>
            <a:pPr marL="0" lvl="0" indent="0" algn="ctr" rtl="0">
              <a:spcBef>
                <a:spcPts val="0"/>
              </a:spcBef>
              <a:spcAft>
                <a:spcPts val="0"/>
              </a:spcAft>
              <a:buClr>
                <a:schemeClr val="dk1"/>
              </a:buClr>
              <a:buSzPts val="1100"/>
              <a:buFont typeface="Arial"/>
              <a:buNone/>
            </a:pPr>
            <a:r>
              <a:rPr lang="en">
                <a:solidFill>
                  <a:srgbClr val="595959"/>
                </a:solidFill>
              </a:rPr>
              <a:t>2,669,812 Joules / 10.668 second = 250,263 Watts</a:t>
            </a:r>
            <a:endParaRPr>
              <a:solidFill>
                <a:srgbClr val="595959"/>
              </a:solidFill>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ad12ca788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ad12ca788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595959"/>
                </a:solidFill>
              </a:rPr>
              <a:t>After the brief stop on the top of the hill, the cart goes into full action speeding down the hill then going into the two loops. The velocity after the stop on the hill increased greatly. It went from an initial velocity of zero to a velocity of 28.54 m/s simply by going down the hill. To put that into perspective, it is approximately 64 mph. Kinetic energy at the bottom of the hill can now be solved with the velocity just calculated. </a:t>
            </a:r>
            <a:endParaRPr>
              <a:solidFill>
                <a:srgbClr val="595959"/>
              </a:solidFill>
            </a:endParaRPr>
          </a:p>
          <a:p>
            <a:pPr marL="0" lvl="0" indent="0" algn="l" rtl="0">
              <a:spcBef>
                <a:spcPts val="0"/>
              </a:spcBef>
              <a:spcAft>
                <a:spcPts val="0"/>
              </a:spcAft>
              <a:buNone/>
            </a:pPr>
            <a:r>
              <a:rPr lang="en">
                <a:solidFill>
                  <a:srgbClr val="595959"/>
                </a:solidFill>
              </a:rPr>
              <a:t>KE = ½ x 5900 kg x (28.59 m/s)^2</a:t>
            </a:r>
            <a:endParaRPr>
              <a:solidFill>
                <a:srgbClr val="595959"/>
              </a:solidFill>
            </a:endParaRPr>
          </a:p>
          <a:p>
            <a:pPr marL="0" lvl="0" indent="0" algn="l" rtl="0">
              <a:spcBef>
                <a:spcPts val="0"/>
              </a:spcBef>
              <a:spcAft>
                <a:spcPts val="0"/>
              </a:spcAft>
              <a:buNone/>
            </a:pPr>
            <a:r>
              <a:rPr lang="en">
                <a:solidFill>
                  <a:srgbClr val="595959"/>
                </a:solidFill>
              </a:rPr>
              <a:t>KE = 2,020,195 Joules at the bottom of the hill</a:t>
            </a:r>
            <a:endParaRPr>
              <a:solidFill>
                <a:srgbClr val="595959"/>
              </a:solidFill>
            </a:endParaRPr>
          </a:p>
          <a:p>
            <a:pPr marL="0" lvl="0" indent="0" algn="l" rtl="0">
              <a:spcBef>
                <a:spcPts val="0"/>
              </a:spcBef>
              <a:spcAft>
                <a:spcPts val="0"/>
              </a:spcAft>
              <a:buClr>
                <a:schemeClr val="dk1"/>
              </a:buClr>
              <a:buSzPts val="1100"/>
              <a:buFont typeface="Arial"/>
              <a:buNone/>
            </a:pPr>
            <a:endParaRPr>
              <a:solidFill>
                <a:srgbClr val="595959"/>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ad12ca7887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ad12ca7887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Following that exhilarating hill, the cart goes into the first loop which reaches a height of 100 ft or 30.48 m. Interestingly enough, the velocity at the top of the large loop is 24.42 m/s. The small loop which only has a height of 40 ft reaches a velocity of 15.47 m/s at the top of the loop.</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ad12ca7887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ad12ca7887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I mentioned earlier, safety and fun are both priorities to my rollercoaster. We know now that the fun is accomplished by the velocity and the heights reached. For both of the loops, the cart traveled on the inside of the track. Therefore, the number of G’s should be between 1 and 6. Both loops passed the safety check, clocking in at 4.0 G’s.</a:t>
            </a: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B5B5">
            <a:alpha val="69550"/>
          </a:srgbClr>
        </a:solidFill>
        <a:effectLst/>
      </p:bgPr>
    </p:bg>
    <p:spTree>
      <p:nvGrpSpPr>
        <p:cNvPr id="1" name="Shape 53"/>
        <p:cNvGrpSpPr/>
        <p:nvPr/>
      </p:nvGrpSpPr>
      <p:grpSpPr>
        <a:xfrm>
          <a:off x="0" y="0"/>
          <a:ext cx="0" cy="0"/>
          <a:chOff x="0" y="0"/>
          <a:chExt cx="0" cy="0"/>
        </a:xfrm>
      </p:grpSpPr>
      <p:sp>
        <p:nvSpPr>
          <p:cNvPr id="54" name="Google Shape;54;p13"/>
          <p:cNvSpPr txBox="1"/>
          <p:nvPr/>
        </p:nvSpPr>
        <p:spPr>
          <a:xfrm>
            <a:off x="794400" y="423675"/>
            <a:ext cx="7555200" cy="83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dk2"/>
                </a:solidFill>
                <a:latin typeface="Times New Roman"/>
                <a:ea typeface="Times New Roman"/>
                <a:cs typeface="Times New Roman"/>
                <a:sym typeface="Times New Roman"/>
              </a:rPr>
              <a:t>Roller Coaster Design Presentation</a:t>
            </a:r>
            <a:endParaRPr sz="2400">
              <a:solidFill>
                <a:schemeClr val="dk2"/>
              </a:solidFill>
              <a:latin typeface="Times New Roman"/>
              <a:ea typeface="Times New Roman"/>
              <a:cs typeface="Times New Roman"/>
              <a:sym typeface="Times New Roman"/>
            </a:endParaRPr>
          </a:p>
        </p:txBody>
      </p:sp>
      <p:sp>
        <p:nvSpPr>
          <p:cNvPr id="55" name="Google Shape;55;p13"/>
          <p:cNvSpPr txBox="1"/>
          <p:nvPr/>
        </p:nvSpPr>
        <p:spPr>
          <a:xfrm>
            <a:off x="288300" y="3142150"/>
            <a:ext cx="8567400" cy="1894800"/>
          </a:xfrm>
          <a:prstGeom prst="rect">
            <a:avLst/>
          </a:prstGeom>
          <a:noFill/>
          <a:ln>
            <a:noFill/>
          </a:ln>
        </p:spPr>
        <p:txBody>
          <a:bodyPr spcFirstLastPara="1" wrap="square" lIns="91425" tIns="91425" rIns="91425" bIns="91425" anchor="t" anchorCtr="0">
            <a:noAutofit/>
          </a:bodyPr>
          <a:lstStyle/>
          <a:p>
            <a:pPr marL="457200" lvl="0" indent="-342900" algn="ctr" rtl="0">
              <a:spcBef>
                <a:spcPts val="0"/>
              </a:spcBef>
              <a:spcAft>
                <a:spcPts val="0"/>
              </a:spcAft>
              <a:buClr>
                <a:schemeClr val="dk2"/>
              </a:buClr>
              <a:buSzPts val="1800"/>
              <a:buFont typeface="Times New Roman"/>
              <a:buChar char="-"/>
            </a:pPr>
            <a:r>
              <a:rPr lang="en" sz="1800">
                <a:solidFill>
                  <a:schemeClr val="dk2"/>
                </a:solidFill>
                <a:latin typeface="Times New Roman"/>
                <a:ea typeface="Times New Roman"/>
                <a:cs typeface="Times New Roman"/>
                <a:sym typeface="Times New Roman"/>
              </a:rPr>
              <a:t>Roller coasters should be fun and exhilarating but also safe. </a:t>
            </a:r>
            <a:endParaRPr sz="1800">
              <a:solidFill>
                <a:schemeClr val="dk2"/>
              </a:solidFill>
              <a:latin typeface="Times New Roman"/>
              <a:ea typeface="Times New Roman"/>
              <a:cs typeface="Times New Roman"/>
              <a:sym typeface="Times New Roman"/>
            </a:endParaRPr>
          </a:p>
          <a:p>
            <a:pPr marL="457200" lvl="0" indent="-342900" algn="ctr" rtl="0">
              <a:spcBef>
                <a:spcPts val="0"/>
              </a:spcBef>
              <a:spcAft>
                <a:spcPts val="0"/>
              </a:spcAft>
              <a:buClr>
                <a:schemeClr val="dk2"/>
              </a:buClr>
              <a:buSzPts val="1800"/>
              <a:buFont typeface="Times New Roman"/>
              <a:buChar char="-"/>
            </a:pPr>
            <a:r>
              <a:rPr lang="en" sz="1800">
                <a:solidFill>
                  <a:schemeClr val="dk2"/>
                </a:solidFill>
                <a:latin typeface="Times New Roman"/>
                <a:ea typeface="Times New Roman"/>
                <a:cs typeface="Times New Roman"/>
                <a:sym typeface="Times New Roman"/>
              </a:rPr>
              <a:t>For a ride like this to be successful, it should attract attention.</a:t>
            </a:r>
            <a:endParaRPr sz="1800">
              <a:solidFill>
                <a:schemeClr val="dk2"/>
              </a:solidFill>
              <a:latin typeface="Times New Roman"/>
              <a:ea typeface="Times New Roman"/>
              <a:cs typeface="Times New Roman"/>
              <a:sym typeface="Times New Roman"/>
            </a:endParaRPr>
          </a:p>
          <a:p>
            <a:pPr marL="457200" lvl="0" indent="-342900" algn="ctr" rtl="0">
              <a:spcBef>
                <a:spcPts val="0"/>
              </a:spcBef>
              <a:spcAft>
                <a:spcPts val="0"/>
              </a:spcAft>
              <a:buClr>
                <a:schemeClr val="dk2"/>
              </a:buClr>
              <a:buSzPts val="1800"/>
              <a:buFont typeface="Times New Roman"/>
              <a:buChar char="-"/>
            </a:pPr>
            <a:r>
              <a:rPr lang="en" sz="1800">
                <a:solidFill>
                  <a:schemeClr val="dk2"/>
                </a:solidFill>
                <a:latin typeface="Times New Roman"/>
                <a:ea typeface="Times New Roman"/>
                <a:cs typeface="Times New Roman"/>
                <a:sym typeface="Times New Roman"/>
              </a:rPr>
              <a:t>People need to feel safe and secure while still feeling a bit of danger so they still find the ride thrilling. </a:t>
            </a:r>
            <a:endParaRPr sz="1800">
              <a:solidFill>
                <a:schemeClr val="dk2"/>
              </a:solidFill>
              <a:latin typeface="Times New Roman"/>
              <a:ea typeface="Times New Roman"/>
              <a:cs typeface="Times New Roman"/>
              <a:sym typeface="Times New Roman"/>
            </a:endParaRPr>
          </a:p>
          <a:p>
            <a:pPr marL="0" lvl="0" indent="0" algn="l" rtl="0">
              <a:spcBef>
                <a:spcPts val="0"/>
              </a:spcBef>
              <a:spcAft>
                <a:spcPts val="0"/>
              </a:spcAft>
              <a:buNone/>
            </a:pPr>
            <a:endParaRPr sz="1800">
              <a:solidFill>
                <a:schemeClr val="dk2"/>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
        <p:cNvGrpSpPr/>
        <p:nvPr/>
      </p:nvGrpSpPr>
      <p:grpSpPr>
        <a:xfrm>
          <a:off x="0" y="0"/>
          <a:ext cx="0" cy="0"/>
          <a:chOff x="0" y="0"/>
          <a:chExt cx="0" cy="0"/>
        </a:xfrm>
      </p:grpSpPr>
      <p:sp>
        <p:nvSpPr>
          <p:cNvPr id="105" name="Google Shape;105;p22"/>
          <p:cNvSpPr txBox="1"/>
          <p:nvPr/>
        </p:nvSpPr>
        <p:spPr>
          <a:xfrm>
            <a:off x="1572200" y="160675"/>
            <a:ext cx="7241400" cy="9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solidFill>
                  <a:schemeClr val="dk1"/>
                </a:solidFill>
              </a:rPr>
              <a:t>I believe I created a roller coaster that met my two main goals: be safe and be fun. </a:t>
            </a:r>
            <a:endParaRPr sz="23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p:nvPr/>
        </p:nvSpPr>
        <p:spPr>
          <a:xfrm>
            <a:off x="3895325" y="282450"/>
            <a:ext cx="52722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a:solidFill>
                  <a:schemeClr val="dk1"/>
                </a:solidFill>
              </a:rPr>
              <a:t>The Incredicoaster</a:t>
            </a:r>
            <a:endParaRPr sz="2100" b="1">
              <a:solidFill>
                <a:schemeClr val="dk1"/>
              </a:solidFill>
            </a:endParaRPr>
          </a:p>
        </p:txBody>
      </p:sp>
      <p:sp>
        <p:nvSpPr>
          <p:cNvPr id="61" name="Google Shape;61;p14"/>
          <p:cNvSpPr txBox="1"/>
          <p:nvPr/>
        </p:nvSpPr>
        <p:spPr>
          <a:xfrm>
            <a:off x="4972175" y="661775"/>
            <a:ext cx="3118500" cy="10827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sz="1800">
                <a:solidFill>
                  <a:schemeClr val="dk1"/>
                </a:solidFill>
              </a:rPr>
              <a:t>Height of 121 feet</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55 mph</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One loop and 3 hills</a:t>
            </a:r>
            <a:endParaRPr sz="18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4B5B5">
            <a:alpha val="69550"/>
          </a:srgbClr>
        </a:solidFill>
        <a:effectLst/>
      </p:bgPr>
    </p:bg>
    <p:spTree>
      <p:nvGrpSpPr>
        <p:cNvPr id="1" name="Shape 69"/>
        <p:cNvGrpSpPr/>
        <p:nvPr/>
      </p:nvGrpSpPr>
      <p:grpSpPr>
        <a:xfrm>
          <a:off x="0" y="0"/>
          <a:ext cx="0" cy="0"/>
          <a:chOff x="0" y="0"/>
          <a:chExt cx="0" cy="0"/>
        </a:xfrm>
      </p:grpSpPr>
      <p:sp>
        <p:nvSpPr>
          <p:cNvPr id="70" name="Google Shape;70;p16"/>
          <p:cNvSpPr txBox="1"/>
          <p:nvPr/>
        </p:nvSpPr>
        <p:spPr>
          <a:xfrm>
            <a:off x="733350" y="768750"/>
            <a:ext cx="7677300" cy="180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2"/>
                </a:solidFill>
              </a:rPr>
              <a:t>The chain lift took 10.668 seconds to reach the top of the hill as it was traveling at 4 meters per second. </a:t>
            </a:r>
            <a:endParaRPr sz="1800">
              <a:solidFill>
                <a:schemeClr val="dk2"/>
              </a:solidFill>
            </a:endParaRPr>
          </a:p>
          <a:p>
            <a:pPr marL="0" lvl="0" indent="0" algn="ctr" rtl="0">
              <a:spcBef>
                <a:spcPts val="0"/>
              </a:spcBef>
              <a:spcAft>
                <a:spcPts val="0"/>
              </a:spcAft>
              <a:buNone/>
            </a:pPr>
            <a:endParaRPr sz="1800">
              <a:solidFill>
                <a:schemeClr val="dk2"/>
              </a:solidFill>
            </a:endParaRPr>
          </a:p>
          <a:p>
            <a:pPr marL="0" lvl="0" indent="0" algn="ctr" rtl="0">
              <a:spcBef>
                <a:spcPts val="0"/>
              </a:spcBef>
              <a:spcAft>
                <a:spcPts val="0"/>
              </a:spcAft>
              <a:buNone/>
            </a:pPr>
            <a:r>
              <a:rPr lang="en" sz="1800">
                <a:solidFill>
                  <a:schemeClr val="dk2"/>
                </a:solidFill>
              </a:rPr>
              <a:t>140ft x .3048 ft/m = 42.672 m</a:t>
            </a:r>
            <a:endParaRPr sz="1800">
              <a:solidFill>
                <a:schemeClr val="dk2"/>
              </a:solidFill>
            </a:endParaRPr>
          </a:p>
          <a:p>
            <a:pPr marL="0" lvl="0" indent="0" algn="ctr" rtl="0">
              <a:spcBef>
                <a:spcPts val="0"/>
              </a:spcBef>
              <a:spcAft>
                <a:spcPts val="0"/>
              </a:spcAft>
              <a:buNone/>
            </a:pPr>
            <a:r>
              <a:rPr lang="en" sz="1800">
                <a:solidFill>
                  <a:schemeClr val="dk2"/>
                </a:solidFill>
              </a:rPr>
              <a:t>42.672 m / 4 m/s = 10.668 seconds</a:t>
            </a:r>
            <a:endParaRPr sz="1800">
              <a:solidFill>
                <a:schemeClr val="dk2"/>
              </a:solidFill>
            </a:endParaRPr>
          </a:p>
          <a:p>
            <a:pPr marL="0" lvl="0" indent="0" algn="ctr" rtl="0">
              <a:spcBef>
                <a:spcPts val="0"/>
              </a:spcBef>
              <a:spcAft>
                <a:spcPts val="0"/>
              </a:spcAft>
              <a:buNone/>
            </a:pPr>
            <a:endParaRPr sz="18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4B5B5">
            <a:alpha val="69550"/>
          </a:srgbClr>
        </a:solidFill>
        <a:effectLst/>
      </p:bgPr>
    </p:bg>
    <p:spTree>
      <p:nvGrpSpPr>
        <p:cNvPr id="1" name="Shape 74"/>
        <p:cNvGrpSpPr/>
        <p:nvPr/>
      </p:nvGrpSpPr>
      <p:grpSpPr>
        <a:xfrm>
          <a:off x="0" y="0"/>
          <a:ext cx="0" cy="0"/>
          <a:chOff x="0" y="0"/>
          <a:chExt cx="0" cy="0"/>
        </a:xfrm>
      </p:grpSpPr>
      <p:sp>
        <p:nvSpPr>
          <p:cNvPr id="75" name="Google Shape;75;p17"/>
          <p:cNvSpPr txBox="1"/>
          <p:nvPr/>
        </p:nvSpPr>
        <p:spPr>
          <a:xfrm>
            <a:off x="1295700" y="872175"/>
            <a:ext cx="6552600" cy="126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The mass in kg of my cart is 5000 plus 12 75 kg people.</a:t>
            </a:r>
            <a:endParaRPr sz="1800">
              <a:solidFill>
                <a:schemeClr val="dk2"/>
              </a:solidFill>
            </a:endParaRPr>
          </a:p>
          <a:p>
            <a:pPr marL="0" lvl="0" indent="0" algn="ctr" rtl="0">
              <a:spcBef>
                <a:spcPts val="0"/>
              </a:spcBef>
              <a:spcAft>
                <a:spcPts val="0"/>
              </a:spcAft>
              <a:buNone/>
            </a:pPr>
            <a:r>
              <a:rPr lang="en" sz="1800">
                <a:solidFill>
                  <a:schemeClr val="dk2"/>
                </a:solidFill>
              </a:rPr>
              <a:t>5000 kg + 12(75 kg) = 5900 kg</a:t>
            </a:r>
            <a:endParaRPr sz="1800">
              <a:solidFill>
                <a:schemeClr val="dk2"/>
              </a:solidFill>
            </a:endParaRPr>
          </a:p>
        </p:txBody>
      </p:sp>
      <p:sp>
        <p:nvSpPr>
          <p:cNvPr id="76" name="Google Shape;76;p17"/>
          <p:cNvSpPr txBox="1"/>
          <p:nvPr/>
        </p:nvSpPr>
        <p:spPr>
          <a:xfrm>
            <a:off x="830850" y="2823075"/>
            <a:ext cx="7482300" cy="159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2"/>
                </a:solidFill>
              </a:rPr>
              <a:t>This mass can be used to find the potential energy gained by the cart as it reached the top of the hill. </a:t>
            </a:r>
            <a:endParaRPr sz="1800">
              <a:solidFill>
                <a:schemeClr val="dk2"/>
              </a:solidFill>
            </a:endParaRPr>
          </a:p>
          <a:p>
            <a:pPr marL="0" lvl="0" indent="0" algn="ctr" rtl="0">
              <a:spcBef>
                <a:spcPts val="0"/>
              </a:spcBef>
              <a:spcAft>
                <a:spcPts val="0"/>
              </a:spcAft>
              <a:buNone/>
            </a:pPr>
            <a:r>
              <a:rPr lang="en" sz="1800">
                <a:solidFill>
                  <a:schemeClr val="dk2"/>
                </a:solidFill>
              </a:rPr>
              <a:t>PE = 5900 kg x 9.8 m/s^2 x 42.672 m </a:t>
            </a:r>
            <a:endParaRPr sz="1800">
              <a:solidFill>
                <a:schemeClr val="dk2"/>
              </a:solidFill>
            </a:endParaRPr>
          </a:p>
          <a:p>
            <a:pPr marL="0" lvl="0" indent="0" algn="ctr" rtl="0">
              <a:spcBef>
                <a:spcPts val="0"/>
              </a:spcBef>
              <a:spcAft>
                <a:spcPts val="0"/>
              </a:spcAft>
              <a:buNone/>
            </a:pPr>
            <a:r>
              <a:rPr lang="en" sz="1800">
                <a:solidFill>
                  <a:schemeClr val="dk2"/>
                </a:solidFill>
              </a:rPr>
              <a:t>PE = 2,669,812 J</a:t>
            </a:r>
            <a:endParaRPr sz="18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4B5B5">
            <a:alpha val="69550"/>
          </a:srgbClr>
        </a:solidFill>
        <a:effectLst/>
      </p:bgPr>
    </p:bg>
    <p:spTree>
      <p:nvGrpSpPr>
        <p:cNvPr id="1" name="Shape 80"/>
        <p:cNvGrpSpPr/>
        <p:nvPr/>
      </p:nvGrpSpPr>
      <p:grpSpPr>
        <a:xfrm>
          <a:off x="0" y="0"/>
          <a:ext cx="0" cy="0"/>
          <a:chOff x="0" y="0"/>
          <a:chExt cx="0" cy="0"/>
        </a:xfrm>
      </p:grpSpPr>
      <p:sp>
        <p:nvSpPr>
          <p:cNvPr id="81" name="Google Shape;81;p18"/>
          <p:cNvSpPr txBox="1"/>
          <p:nvPr/>
        </p:nvSpPr>
        <p:spPr>
          <a:xfrm>
            <a:off x="928350" y="344275"/>
            <a:ext cx="7287300" cy="95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82" name="Google Shape;82;p18"/>
          <p:cNvSpPr txBox="1"/>
          <p:nvPr/>
        </p:nvSpPr>
        <p:spPr>
          <a:xfrm>
            <a:off x="608225" y="975450"/>
            <a:ext cx="7929900" cy="226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2"/>
                </a:solidFill>
              </a:rPr>
              <a:t>Power is a simple formula : Energy / Time</a:t>
            </a:r>
            <a:endParaRPr sz="1800">
              <a:solidFill>
                <a:schemeClr val="dk2"/>
              </a:solidFill>
            </a:endParaRPr>
          </a:p>
          <a:p>
            <a:pPr marL="0" lvl="0" indent="0" algn="ctr" rtl="0">
              <a:spcBef>
                <a:spcPts val="0"/>
              </a:spcBef>
              <a:spcAft>
                <a:spcPts val="0"/>
              </a:spcAft>
              <a:buNone/>
            </a:pPr>
            <a:r>
              <a:rPr lang="en" sz="1800">
                <a:solidFill>
                  <a:schemeClr val="dk2"/>
                </a:solidFill>
              </a:rPr>
              <a:t>Since we have now calculated our potential energy and the time it took to reach the top, it is simple to find the power necessary. </a:t>
            </a:r>
            <a:endParaRPr sz="1800">
              <a:solidFill>
                <a:schemeClr val="dk2"/>
              </a:solidFill>
            </a:endParaRPr>
          </a:p>
          <a:p>
            <a:pPr marL="0" lvl="0" indent="0" algn="ctr" rtl="0">
              <a:spcBef>
                <a:spcPts val="0"/>
              </a:spcBef>
              <a:spcAft>
                <a:spcPts val="0"/>
              </a:spcAft>
              <a:buNone/>
            </a:pPr>
            <a:endParaRPr sz="1800">
              <a:solidFill>
                <a:schemeClr val="dk2"/>
              </a:solidFill>
            </a:endParaRPr>
          </a:p>
          <a:p>
            <a:pPr marL="0" lvl="0" indent="0" algn="ctr" rtl="0">
              <a:spcBef>
                <a:spcPts val="0"/>
              </a:spcBef>
              <a:spcAft>
                <a:spcPts val="0"/>
              </a:spcAft>
              <a:buNone/>
            </a:pPr>
            <a:r>
              <a:rPr lang="en" sz="1800">
                <a:solidFill>
                  <a:schemeClr val="dk2"/>
                </a:solidFill>
              </a:rPr>
              <a:t>2,669,812 Joules / 10.668 second = 250,263 Watts</a:t>
            </a:r>
            <a:endParaRPr sz="18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4B5B5">
            <a:alpha val="69550"/>
          </a:srgbClr>
        </a:solidFill>
        <a:effectLst/>
      </p:bgPr>
    </p:bg>
    <p:spTree>
      <p:nvGrpSpPr>
        <p:cNvPr id="1" name="Shape 86"/>
        <p:cNvGrpSpPr/>
        <p:nvPr/>
      </p:nvGrpSpPr>
      <p:grpSpPr>
        <a:xfrm>
          <a:off x="0" y="0"/>
          <a:ext cx="0" cy="0"/>
          <a:chOff x="0" y="0"/>
          <a:chExt cx="0" cy="0"/>
        </a:xfrm>
      </p:grpSpPr>
      <p:sp>
        <p:nvSpPr>
          <p:cNvPr id="87" name="Google Shape;87;p19"/>
          <p:cNvSpPr txBox="1"/>
          <p:nvPr/>
        </p:nvSpPr>
        <p:spPr>
          <a:xfrm>
            <a:off x="670200" y="482000"/>
            <a:ext cx="7753200" cy="240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2"/>
                </a:solidFill>
              </a:rPr>
              <a:t>By the time the cart reached the bottom of the hill, the cart had reached a velocity of 28.54 m/s.</a:t>
            </a:r>
            <a:endParaRPr sz="1800">
              <a:solidFill>
                <a:schemeClr val="dk2"/>
              </a:solidFill>
            </a:endParaRPr>
          </a:p>
          <a:p>
            <a:pPr marL="0" lvl="0" indent="0" algn="ctr" rtl="0">
              <a:spcBef>
                <a:spcPts val="0"/>
              </a:spcBef>
              <a:spcAft>
                <a:spcPts val="0"/>
              </a:spcAft>
              <a:buNone/>
            </a:pPr>
            <a:r>
              <a:rPr lang="en" sz="1800">
                <a:solidFill>
                  <a:schemeClr val="dk2"/>
                </a:solidFill>
              </a:rPr>
              <a:t>Velocity = √2 x energy/ mass (all under the square root)</a:t>
            </a:r>
            <a:endParaRPr sz="1800">
              <a:solidFill>
                <a:schemeClr val="dk2"/>
              </a:solidFill>
            </a:endParaRPr>
          </a:p>
          <a:p>
            <a:pPr marL="0" lvl="0" indent="0" algn="ctr" rtl="0">
              <a:spcBef>
                <a:spcPts val="0"/>
              </a:spcBef>
              <a:spcAft>
                <a:spcPts val="0"/>
              </a:spcAft>
              <a:buNone/>
            </a:pPr>
            <a:r>
              <a:rPr lang="en" sz="1800">
                <a:solidFill>
                  <a:schemeClr val="dk2"/>
                </a:solidFill>
              </a:rPr>
              <a:t>√ 2 x 2,669,812 J / 5900 kg = 28. 54 m/s </a:t>
            </a:r>
            <a:endParaRPr sz="1800">
              <a:solidFill>
                <a:schemeClr val="dk2"/>
              </a:solidFill>
            </a:endParaRPr>
          </a:p>
          <a:p>
            <a:pPr marL="0" lvl="0" indent="0" algn="l" rtl="0">
              <a:spcBef>
                <a:spcPts val="0"/>
              </a:spcBef>
              <a:spcAft>
                <a:spcPts val="0"/>
              </a:spcAft>
              <a:buNone/>
            </a:pPr>
            <a:endParaRPr sz="1800">
              <a:solidFill>
                <a:schemeClr val="dk2"/>
              </a:solidFill>
            </a:endParaRPr>
          </a:p>
          <a:p>
            <a:pPr marL="0" marR="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marR="0" lvl="0" indent="0" algn="l" rtl="0">
              <a:lnSpc>
                <a:spcPct val="115000"/>
              </a:lnSpc>
              <a:spcBef>
                <a:spcPts val="0"/>
              </a:spcBef>
              <a:spcAft>
                <a:spcPts val="0"/>
              </a:spcAft>
              <a:buClr>
                <a:schemeClr val="dk1"/>
              </a:buClr>
              <a:buSzPts val="1100"/>
              <a:buFont typeface="Arial"/>
              <a:buNone/>
            </a:pPr>
            <a:endParaRPr sz="1000">
              <a:solidFill>
                <a:srgbClr val="D1D5DB"/>
              </a:solidFill>
              <a:latin typeface="Times New Roman"/>
              <a:ea typeface="Times New Roman"/>
              <a:cs typeface="Times New Roman"/>
              <a:sym typeface="Times New Roman"/>
            </a:endParaRPr>
          </a:p>
          <a:p>
            <a:pPr marL="0" marR="0" lvl="0" indent="0" algn="ctr" rtl="0">
              <a:lnSpc>
                <a:spcPct val="115000"/>
              </a:lnSpc>
              <a:spcBef>
                <a:spcPts val="0"/>
              </a:spcBef>
              <a:spcAft>
                <a:spcPts val="0"/>
              </a:spcAft>
              <a:buClr>
                <a:schemeClr val="dk1"/>
              </a:buClr>
              <a:buSzPts val="1100"/>
              <a:buFont typeface="Arial"/>
              <a:buNone/>
            </a:pPr>
            <a:r>
              <a:rPr lang="en" sz="100">
                <a:solidFill>
                  <a:srgbClr val="D1D5DB"/>
                </a:solidFill>
                <a:latin typeface="Times New Roman"/>
                <a:ea typeface="Times New Roman"/>
                <a:cs typeface="Times New Roman"/>
                <a:sym typeface="Times New Roman"/>
              </a:rPr>
              <a:t>​</a:t>
            </a:r>
            <a:endParaRPr sz="100">
              <a:solidFill>
                <a:srgbClr val="D1D5DB"/>
              </a:solidFill>
              <a:latin typeface="Times New Roman"/>
              <a:ea typeface="Times New Roman"/>
              <a:cs typeface="Times New Roman"/>
              <a:sym typeface="Times New Roman"/>
            </a:endParaRPr>
          </a:p>
          <a:p>
            <a:pPr marL="0" lvl="0" indent="0" algn="l" rtl="0">
              <a:spcBef>
                <a:spcPts val="0"/>
              </a:spcBef>
              <a:spcAft>
                <a:spcPts val="0"/>
              </a:spcAft>
              <a:buNone/>
            </a:pPr>
            <a:endParaRPr sz="1800">
              <a:solidFill>
                <a:schemeClr val="dk2"/>
              </a:solidFill>
            </a:endParaRPr>
          </a:p>
        </p:txBody>
      </p:sp>
      <p:sp>
        <p:nvSpPr>
          <p:cNvPr id="88" name="Google Shape;88;p19"/>
          <p:cNvSpPr txBox="1"/>
          <p:nvPr/>
        </p:nvSpPr>
        <p:spPr>
          <a:xfrm>
            <a:off x="639150" y="2800125"/>
            <a:ext cx="7815300" cy="159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Kinetic energy at the bottom of the hill can now be solved with the velocity just calculated. </a:t>
            </a:r>
            <a:endParaRPr sz="1800">
              <a:solidFill>
                <a:schemeClr val="dk2"/>
              </a:solidFill>
            </a:endParaRPr>
          </a:p>
          <a:p>
            <a:pPr marL="0" lvl="0" indent="0" algn="l" rtl="0">
              <a:spcBef>
                <a:spcPts val="0"/>
              </a:spcBef>
              <a:spcAft>
                <a:spcPts val="0"/>
              </a:spcAft>
              <a:buNone/>
            </a:pPr>
            <a:r>
              <a:rPr lang="en" sz="1800">
                <a:solidFill>
                  <a:schemeClr val="dk2"/>
                </a:solidFill>
              </a:rPr>
              <a:t>KE = ½ x 5900 kg x (28.59 m/s)^2</a:t>
            </a:r>
            <a:endParaRPr sz="1800">
              <a:solidFill>
                <a:schemeClr val="dk2"/>
              </a:solidFill>
            </a:endParaRPr>
          </a:p>
          <a:p>
            <a:pPr marL="0" lvl="0" indent="0" algn="l" rtl="0">
              <a:spcBef>
                <a:spcPts val="0"/>
              </a:spcBef>
              <a:spcAft>
                <a:spcPts val="0"/>
              </a:spcAft>
              <a:buNone/>
            </a:pPr>
            <a:r>
              <a:rPr lang="en" sz="1800">
                <a:solidFill>
                  <a:schemeClr val="dk2"/>
                </a:solidFill>
              </a:rPr>
              <a:t>KE = 2,020,195 Joules at the bottom of the hill</a:t>
            </a:r>
            <a:endParaRPr sz="18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4B5B5">
            <a:alpha val="69550"/>
          </a:srgbClr>
        </a:solidFill>
        <a:effectLst/>
      </p:bgPr>
    </p:bg>
    <p:spTree>
      <p:nvGrpSpPr>
        <p:cNvPr id="1" name="Shape 92"/>
        <p:cNvGrpSpPr/>
        <p:nvPr/>
      </p:nvGrpSpPr>
      <p:grpSpPr>
        <a:xfrm>
          <a:off x="0" y="0"/>
          <a:ext cx="0" cy="0"/>
          <a:chOff x="0" y="0"/>
          <a:chExt cx="0" cy="0"/>
        </a:xfrm>
      </p:grpSpPr>
      <p:sp>
        <p:nvSpPr>
          <p:cNvPr id="93" name="Google Shape;93;p20"/>
          <p:cNvSpPr txBox="1"/>
          <p:nvPr/>
        </p:nvSpPr>
        <p:spPr>
          <a:xfrm>
            <a:off x="1123500" y="883625"/>
            <a:ext cx="6897000" cy="133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2"/>
                </a:solidFill>
              </a:rPr>
              <a:t>FIRST LOOP </a:t>
            </a:r>
            <a:endParaRPr sz="1800">
              <a:solidFill>
                <a:schemeClr val="dk2"/>
              </a:solidFill>
            </a:endParaRPr>
          </a:p>
          <a:p>
            <a:pPr marL="0" lvl="0" indent="0" algn="ctr" rtl="0">
              <a:spcBef>
                <a:spcPts val="0"/>
              </a:spcBef>
              <a:spcAft>
                <a:spcPts val="0"/>
              </a:spcAft>
              <a:buNone/>
            </a:pPr>
            <a:r>
              <a:rPr lang="en" sz="1800">
                <a:solidFill>
                  <a:schemeClr val="dk2"/>
                </a:solidFill>
              </a:rPr>
              <a:t>100 ft x .3048 m/ft = 30.48 m </a:t>
            </a:r>
            <a:endParaRPr sz="1800">
              <a:solidFill>
                <a:schemeClr val="dk2"/>
              </a:solidFill>
            </a:endParaRPr>
          </a:p>
          <a:p>
            <a:pPr marL="0" lvl="0" indent="0" algn="ctr" rtl="0">
              <a:spcBef>
                <a:spcPts val="0"/>
              </a:spcBef>
              <a:spcAft>
                <a:spcPts val="0"/>
              </a:spcAft>
              <a:buNone/>
            </a:pPr>
            <a:r>
              <a:rPr lang="en" sz="1800">
                <a:solidFill>
                  <a:schemeClr val="dk2"/>
                </a:solidFill>
              </a:rPr>
              <a:t>Velocity at the top = √2 x 9.81m/s^2 x 30.48 m</a:t>
            </a:r>
            <a:endParaRPr sz="1800">
              <a:solidFill>
                <a:schemeClr val="dk2"/>
              </a:solidFill>
            </a:endParaRPr>
          </a:p>
          <a:p>
            <a:pPr marL="0" lvl="0" indent="0" algn="ctr" rtl="0">
              <a:spcBef>
                <a:spcPts val="0"/>
              </a:spcBef>
              <a:spcAft>
                <a:spcPts val="0"/>
              </a:spcAft>
              <a:buNone/>
            </a:pPr>
            <a:r>
              <a:rPr lang="en" sz="1800">
                <a:solidFill>
                  <a:schemeClr val="dk2"/>
                </a:solidFill>
              </a:rPr>
              <a:t>= 24.42 m/s </a:t>
            </a:r>
            <a:endParaRPr sz="1800">
              <a:solidFill>
                <a:schemeClr val="dk2"/>
              </a:solidFill>
            </a:endParaRPr>
          </a:p>
          <a:p>
            <a:pPr marL="0" lvl="0" indent="0" algn="ctr" rtl="0">
              <a:spcBef>
                <a:spcPts val="0"/>
              </a:spcBef>
              <a:spcAft>
                <a:spcPts val="0"/>
              </a:spcAft>
              <a:buNone/>
            </a:pPr>
            <a:r>
              <a:rPr lang="en" sz="1800">
                <a:solidFill>
                  <a:schemeClr val="dk2"/>
                </a:solidFill>
              </a:rPr>
              <a:t>Velocity at the bottom = 29.64</a:t>
            </a:r>
            <a:endParaRPr sz="1800">
              <a:solidFill>
                <a:schemeClr val="dk2"/>
              </a:solidFill>
            </a:endParaRPr>
          </a:p>
        </p:txBody>
      </p:sp>
      <p:sp>
        <p:nvSpPr>
          <p:cNvPr id="94" name="Google Shape;94;p20"/>
          <p:cNvSpPr txBox="1"/>
          <p:nvPr/>
        </p:nvSpPr>
        <p:spPr>
          <a:xfrm>
            <a:off x="1169400" y="3167350"/>
            <a:ext cx="6805200" cy="127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2"/>
                </a:solidFill>
              </a:rPr>
              <a:t>SECOND LOOP </a:t>
            </a:r>
            <a:endParaRPr sz="1800">
              <a:solidFill>
                <a:schemeClr val="dk2"/>
              </a:solidFill>
            </a:endParaRPr>
          </a:p>
          <a:p>
            <a:pPr marL="0" lvl="0" indent="0" algn="ctr" rtl="0">
              <a:spcBef>
                <a:spcPts val="0"/>
              </a:spcBef>
              <a:spcAft>
                <a:spcPts val="0"/>
              </a:spcAft>
              <a:buNone/>
            </a:pPr>
            <a:r>
              <a:rPr lang="en" sz="1800">
                <a:solidFill>
                  <a:schemeClr val="dk2"/>
                </a:solidFill>
              </a:rPr>
              <a:t>40 ft x .3048 m/ft = 12.192 m</a:t>
            </a:r>
            <a:endParaRPr sz="1800">
              <a:solidFill>
                <a:schemeClr val="dk2"/>
              </a:solidFill>
            </a:endParaRPr>
          </a:p>
          <a:p>
            <a:pPr marL="0" lvl="0" indent="0" algn="ctr" rtl="0">
              <a:spcBef>
                <a:spcPts val="0"/>
              </a:spcBef>
              <a:spcAft>
                <a:spcPts val="0"/>
              </a:spcAft>
              <a:buNone/>
            </a:pPr>
            <a:r>
              <a:rPr lang="en" sz="1800">
                <a:solidFill>
                  <a:schemeClr val="dk2"/>
                </a:solidFill>
              </a:rPr>
              <a:t>Velocity at the top = √2 x 9.81m/s^2 x 12.192 m</a:t>
            </a:r>
            <a:endParaRPr sz="1800">
              <a:solidFill>
                <a:schemeClr val="dk2"/>
              </a:solidFill>
            </a:endParaRPr>
          </a:p>
          <a:p>
            <a:pPr marL="0" lvl="0" indent="0" algn="ctr" rtl="0">
              <a:spcBef>
                <a:spcPts val="0"/>
              </a:spcBef>
              <a:spcAft>
                <a:spcPts val="0"/>
              </a:spcAft>
              <a:buNone/>
            </a:pPr>
            <a:r>
              <a:rPr lang="en" sz="1800">
                <a:solidFill>
                  <a:schemeClr val="dk2"/>
                </a:solidFill>
              </a:rPr>
              <a:t>= 15.47 m/s</a:t>
            </a:r>
            <a:endParaRPr sz="1800">
              <a:solidFill>
                <a:schemeClr val="dk2"/>
              </a:solidFill>
            </a:endParaRPr>
          </a:p>
          <a:p>
            <a:pPr marL="0" lvl="0" indent="0" algn="ctr" rtl="0">
              <a:spcBef>
                <a:spcPts val="0"/>
              </a:spcBef>
              <a:spcAft>
                <a:spcPts val="0"/>
              </a:spcAft>
              <a:buNone/>
            </a:pPr>
            <a:r>
              <a:rPr lang="en" sz="1800">
                <a:solidFill>
                  <a:schemeClr val="dk2"/>
                </a:solidFill>
              </a:rPr>
              <a:t>Velocity at the bottom = 18.96</a:t>
            </a:r>
            <a:endParaRPr sz="18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4B5B5">
            <a:alpha val="69550"/>
          </a:srgbClr>
        </a:solidFill>
        <a:effectLst/>
      </p:bgPr>
    </p:bg>
    <p:spTree>
      <p:nvGrpSpPr>
        <p:cNvPr id="1" name="Shape 98"/>
        <p:cNvGrpSpPr/>
        <p:nvPr/>
      </p:nvGrpSpPr>
      <p:grpSpPr>
        <a:xfrm>
          <a:off x="0" y="0"/>
          <a:ext cx="0" cy="0"/>
          <a:chOff x="0" y="0"/>
          <a:chExt cx="0" cy="0"/>
        </a:xfrm>
      </p:grpSpPr>
      <p:sp>
        <p:nvSpPr>
          <p:cNvPr id="99" name="Google Shape;99;p21"/>
          <p:cNvSpPr txBox="1"/>
          <p:nvPr/>
        </p:nvSpPr>
        <p:spPr>
          <a:xfrm>
            <a:off x="1559550" y="413125"/>
            <a:ext cx="60249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2"/>
                </a:solidFill>
              </a:rPr>
              <a:t>SAFETY CHECK </a:t>
            </a:r>
            <a:endParaRPr sz="1800" b="1">
              <a:solidFill>
                <a:schemeClr val="dk2"/>
              </a:solidFill>
            </a:endParaRPr>
          </a:p>
        </p:txBody>
      </p:sp>
      <p:sp>
        <p:nvSpPr>
          <p:cNvPr id="100" name="Google Shape;100;p21"/>
          <p:cNvSpPr txBox="1"/>
          <p:nvPr/>
        </p:nvSpPr>
        <p:spPr>
          <a:xfrm>
            <a:off x="585275" y="1044300"/>
            <a:ext cx="7401900" cy="125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2"/>
                </a:solidFill>
                <a:latin typeface="Times New Roman"/>
                <a:ea typeface="Times New Roman"/>
                <a:cs typeface="Times New Roman"/>
                <a:sym typeface="Times New Roman"/>
              </a:rPr>
              <a:t>Centripetal acceleration : v^2 / r</a:t>
            </a:r>
            <a:endParaRPr sz="1600">
              <a:solidFill>
                <a:schemeClr val="dk2"/>
              </a:solidFill>
              <a:latin typeface="Times New Roman"/>
              <a:ea typeface="Times New Roman"/>
              <a:cs typeface="Times New Roman"/>
              <a:sym typeface="Times New Roman"/>
            </a:endParaRPr>
          </a:p>
          <a:p>
            <a:pPr marL="0" lvl="0" indent="0" algn="l" rtl="0">
              <a:spcBef>
                <a:spcPts val="0"/>
              </a:spcBef>
              <a:spcAft>
                <a:spcPts val="0"/>
              </a:spcAft>
              <a:buNone/>
            </a:pPr>
            <a:r>
              <a:rPr lang="en" sz="1600">
                <a:solidFill>
                  <a:schemeClr val="dk2"/>
                </a:solidFill>
                <a:latin typeface="Times New Roman"/>
                <a:ea typeface="Times New Roman"/>
                <a:cs typeface="Times New Roman"/>
                <a:sym typeface="Times New Roman"/>
              </a:rPr>
              <a:t>For the first loop, our radius is 15.24 m and our velocity was 24.42 m/s.</a:t>
            </a:r>
            <a:endParaRPr sz="1600">
              <a:solidFill>
                <a:schemeClr val="dk2"/>
              </a:solidFill>
              <a:latin typeface="Times New Roman"/>
              <a:ea typeface="Times New Roman"/>
              <a:cs typeface="Times New Roman"/>
              <a:sym typeface="Times New Roman"/>
            </a:endParaRPr>
          </a:p>
          <a:p>
            <a:pPr marL="0" lvl="0" indent="0" algn="l" rtl="0">
              <a:spcBef>
                <a:spcPts val="0"/>
              </a:spcBef>
              <a:spcAft>
                <a:spcPts val="0"/>
              </a:spcAft>
              <a:buNone/>
            </a:pPr>
            <a:r>
              <a:rPr lang="en" sz="1600">
                <a:solidFill>
                  <a:schemeClr val="dk2"/>
                </a:solidFill>
                <a:latin typeface="Times New Roman"/>
                <a:ea typeface="Times New Roman"/>
                <a:cs typeface="Times New Roman"/>
                <a:sym typeface="Times New Roman"/>
              </a:rPr>
              <a:t>Centripetal acceleration = 24.42 ^2 / 15.24 = 39.42 m/s^2</a:t>
            </a:r>
            <a:endParaRPr sz="1600">
              <a:solidFill>
                <a:schemeClr val="dk2"/>
              </a:solidFill>
              <a:latin typeface="Times New Roman"/>
              <a:ea typeface="Times New Roman"/>
              <a:cs typeface="Times New Roman"/>
              <a:sym typeface="Times New Roman"/>
            </a:endParaRPr>
          </a:p>
          <a:p>
            <a:pPr marL="0" lvl="0" indent="0" algn="l" rtl="0">
              <a:spcBef>
                <a:spcPts val="0"/>
              </a:spcBef>
              <a:spcAft>
                <a:spcPts val="0"/>
              </a:spcAft>
              <a:buNone/>
            </a:pPr>
            <a:r>
              <a:rPr lang="en" sz="1600">
                <a:solidFill>
                  <a:schemeClr val="dk2"/>
                </a:solidFill>
                <a:latin typeface="Times New Roman"/>
                <a:ea typeface="Times New Roman"/>
                <a:cs typeface="Times New Roman"/>
                <a:sym typeface="Times New Roman"/>
              </a:rPr>
              <a:t>((39.42 m/s^2 - 9.8 m/s^2) / 9.81 m/s^2) = 3.0 G’s</a:t>
            </a:r>
            <a:endParaRPr sz="1600">
              <a:solidFill>
                <a:schemeClr val="dk2"/>
              </a:solidFill>
              <a:latin typeface="Times New Roman"/>
              <a:ea typeface="Times New Roman"/>
              <a:cs typeface="Times New Roman"/>
              <a:sym typeface="Times New Roman"/>
            </a:endParaRPr>
          </a:p>
          <a:p>
            <a:pPr marL="0" lvl="0" indent="0" algn="l" rtl="0">
              <a:spcBef>
                <a:spcPts val="0"/>
              </a:spcBef>
              <a:spcAft>
                <a:spcPts val="0"/>
              </a:spcAft>
              <a:buNone/>
            </a:pPr>
            <a:endParaRPr sz="1600">
              <a:solidFill>
                <a:schemeClr val="dk2"/>
              </a:solidFill>
              <a:latin typeface="Times New Roman"/>
              <a:ea typeface="Times New Roman"/>
              <a:cs typeface="Times New Roman"/>
              <a:sym typeface="Times New Roman"/>
            </a:endParaRPr>
          </a:p>
          <a:p>
            <a:pPr marL="0" lvl="0" indent="0" algn="l" rtl="0">
              <a:spcBef>
                <a:spcPts val="0"/>
              </a:spcBef>
              <a:spcAft>
                <a:spcPts val="0"/>
              </a:spcAft>
              <a:buNone/>
            </a:pPr>
            <a:r>
              <a:rPr lang="en" sz="1600">
                <a:solidFill>
                  <a:schemeClr val="dk2"/>
                </a:solidFill>
                <a:latin typeface="Times New Roman"/>
                <a:ea typeface="Times New Roman"/>
                <a:cs typeface="Times New Roman"/>
                <a:sym typeface="Times New Roman"/>
              </a:rPr>
              <a:t>For the second loop, our radius is 6.09 m and our velocity is 15. 47 m/s</a:t>
            </a:r>
            <a:endParaRPr sz="1600">
              <a:solidFill>
                <a:schemeClr val="dk2"/>
              </a:solidFill>
              <a:latin typeface="Times New Roman"/>
              <a:ea typeface="Times New Roman"/>
              <a:cs typeface="Times New Roman"/>
              <a:sym typeface="Times New Roman"/>
            </a:endParaRPr>
          </a:p>
          <a:p>
            <a:pPr marL="0" lvl="0" indent="0" algn="l" rtl="0">
              <a:spcBef>
                <a:spcPts val="0"/>
              </a:spcBef>
              <a:spcAft>
                <a:spcPts val="0"/>
              </a:spcAft>
              <a:buNone/>
            </a:pPr>
            <a:r>
              <a:rPr lang="en" sz="1600">
                <a:solidFill>
                  <a:schemeClr val="dk2"/>
                </a:solidFill>
                <a:latin typeface="Times New Roman"/>
                <a:ea typeface="Times New Roman"/>
                <a:cs typeface="Times New Roman"/>
                <a:sym typeface="Times New Roman"/>
              </a:rPr>
              <a:t>Centripetal acceleration = 15.47 ^2 / 6.09 = 39.44 m/s^2</a:t>
            </a:r>
            <a:endParaRPr sz="1600">
              <a:solidFill>
                <a:schemeClr val="dk2"/>
              </a:solidFill>
              <a:latin typeface="Times New Roman"/>
              <a:ea typeface="Times New Roman"/>
              <a:cs typeface="Times New Roman"/>
              <a:sym typeface="Times New Roman"/>
            </a:endParaRPr>
          </a:p>
          <a:p>
            <a:pPr marL="0" lvl="0" indent="0" algn="l" rtl="0">
              <a:spcBef>
                <a:spcPts val="0"/>
              </a:spcBef>
              <a:spcAft>
                <a:spcPts val="0"/>
              </a:spcAft>
              <a:buNone/>
            </a:pPr>
            <a:endParaRPr sz="1600">
              <a:solidFill>
                <a:schemeClr val="dk2"/>
              </a:solidFill>
              <a:latin typeface="Times New Roman"/>
              <a:ea typeface="Times New Roman"/>
              <a:cs typeface="Times New Roman"/>
              <a:sym typeface="Times New Roman"/>
            </a:endParaRPr>
          </a:p>
          <a:p>
            <a:pPr marL="0" lvl="0" indent="0" algn="l" rtl="0">
              <a:spcBef>
                <a:spcPts val="0"/>
              </a:spcBef>
              <a:spcAft>
                <a:spcPts val="0"/>
              </a:spcAft>
              <a:buNone/>
            </a:pPr>
            <a:r>
              <a:rPr lang="en" sz="1600">
                <a:solidFill>
                  <a:schemeClr val="dk2"/>
                </a:solidFill>
                <a:latin typeface="Times New Roman"/>
                <a:ea typeface="Times New Roman"/>
                <a:cs typeface="Times New Roman"/>
                <a:sym typeface="Times New Roman"/>
              </a:rPr>
              <a:t>((39.44 m/s^2 - 9.81 m/s^2) / 9.81 m/s^2 )= 3.0 G’s </a:t>
            </a:r>
            <a:endParaRPr sz="1600">
              <a:solidFill>
                <a:schemeClr val="dk2"/>
              </a:solidFill>
              <a:latin typeface="Times New Roman"/>
              <a:ea typeface="Times New Roman"/>
              <a:cs typeface="Times New Roman"/>
              <a:sym typeface="Times New Roman"/>
            </a:endParaRPr>
          </a:p>
          <a:p>
            <a:pPr marL="0" lvl="0" indent="0" algn="l" rtl="0">
              <a:spcBef>
                <a:spcPts val="0"/>
              </a:spcBef>
              <a:spcAft>
                <a:spcPts val="0"/>
              </a:spcAft>
              <a:buNone/>
            </a:pPr>
            <a:endParaRPr sz="1600">
              <a:solidFill>
                <a:schemeClr val="dk2"/>
              </a:solidFill>
              <a:latin typeface="Times New Roman"/>
              <a:ea typeface="Times New Roman"/>
              <a:cs typeface="Times New Roman"/>
              <a:sym typeface="Times New Roman"/>
            </a:endParaRPr>
          </a:p>
          <a:p>
            <a:pPr marL="0" lvl="0" indent="0" algn="l" rtl="0">
              <a:spcBef>
                <a:spcPts val="0"/>
              </a:spcBef>
              <a:spcAft>
                <a:spcPts val="0"/>
              </a:spcAft>
              <a:buNone/>
            </a:pPr>
            <a:endParaRPr sz="1600">
              <a:solidFill>
                <a:schemeClr val="dk2"/>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1273</Words>
  <Application>Microsoft Office PowerPoint</Application>
  <PresentationFormat>On-screen Show (16:9)</PresentationFormat>
  <Paragraphs>71</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Roboto</vt:lpstr>
      <vt:lpstr>Times New Roman</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 Johanson</dc:creator>
  <cp:lastModifiedBy>K Johanson</cp:lastModifiedBy>
  <cp:revision>1</cp:revision>
  <dcterms:modified xsi:type="dcterms:W3CDTF">2024-01-12T15:13:40Z</dcterms:modified>
</cp:coreProperties>
</file>